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964" r:id="rId1"/>
  </p:sldMasterIdLst>
  <p:sldIdLst>
    <p:sldId id="256" r:id="rId2"/>
    <p:sldId id="257" r:id="rId3"/>
    <p:sldId id="258" r:id="rId4"/>
    <p:sldId id="259" r:id="rId5"/>
    <p:sldId id="260" r:id="rId6"/>
    <p:sldId id="262" r:id="rId7"/>
    <p:sldId id="263" r:id="rId8"/>
    <p:sldId id="261" r:id="rId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01"/>
    <p:restoredTop sz="94703"/>
  </p:normalViewPr>
  <p:slideViewPr>
    <p:cSldViewPr snapToGrid="0" snapToObjects="1">
      <p:cViewPr varScale="1">
        <p:scale>
          <a:sx n="92" d="100"/>
          <a:sy n="92" d="100"/>
        </p:scale>
        <p:origin x="440" y="17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7" name="Date Placeholder 6"/>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1943129280"/>
      </p:ext>
    </p:extLst>
  </p:cSld>
  <p:clrMapOvr>
    <a:overrideClrMapping bg1="dk1" tx1="lt1" bg2="dk2" tx2="lt2" accent1="accent1" accent2="accent2" accent3="accent3" accent4="accent4" accent5="accent5" accent6="accent6" hlink="hlink" folHlink="folHlink"/>
  </p:clrMapOvr>
  <p:extLst>
    <p:ext uri="{DCECCB84-F9BA-43D5-87BE-67443E8EF086}">
      <p15:sldGuideLst xmlns:p15="http://schemas.microsoft.com/office/powerpoint/2012/main"/>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210428489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1955531469"/>
      </p:ext>
    </p:extLst>
  </p:cSld>
  <p:clrMapOvr>
    <a:masterClrMapping/>
  </p:clrMapOvr>
  <p:extLst>
    <p:ext uri="{DCECCB84-F9BA-43D5-87BE-67443E8EF086}">
      <p15:sldGuideLst xmlns:p15="http://schemas.microsoft.com/office/powerpoint/2012/main"/>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138998903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7" name="Date Placeholder 6"/>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1218531951"/>
      </p:ext>
    </p:extLst>
  </p:cSld>
  <p:clrMapOvr>
    <a:overrideClrMapping bg1="dk1" tx1="lt1" bg2="dk2" tx2="lt2" accent1="accent1" accent2="accent2" accent3="accent3" accent4="accent4" accent5="accent5" accent6="accent6" hlink="hlink" folHlink="folHlink"/>
  </p:clrMapOvr>
  <p:extLst>
    <p:ext uri="{DCECCB84-F9BA-43D5-87BE-67443E8EF086}">
      <p15:sldGuideLst xmlns:p15="http://schemas.microsoft.com/office/powerpoint/2012/main"/>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8" name="Date Placeholder 7"/>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14624426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7" name="Date Placeholder 6"/>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98D030F-C0C6-F34E-A436-787328D2D97D}" type="slidenum">
              <a:rPr lang="en-US" smtClean="0"/>
              <a:t>‹#›</a:t>
            </a:fld>
            <a:endParaRPr lang="en-US" dirty="0"/>
          </a:p>
        </p:txBody>
      </p:sp>
      <p:sp>
        <p:nvSpPr>
          <p:cNvPr id="10" name="Title 9"/>
          <p:cNvSpPr>
            <a:spLocks noGrp="1"/>
          </p:cNvSpPr>
          <p:nvPr>
            <p:ph type="title"/>
          </p:nvPr>
        </p:nvSpPr>
        <p:spPr/>
        <p:txBody>
          <a:bodyPr/>
          <a:lstStyle/>
          <a:p>
            <a:r>
              <a:rPr lang="en-US" smtClean="0"/>
              <a:t>Click to edit Master title style</a:t>
            </a:r>
            <a:endParaRPr lang="en-US" dirty="0"/>
          </a:p>
        </p:txBody>
      </p:sp>
    </p:spTree>
    <p:extLst>
      <p:ext uri="{BB962C8B-B14F-4D97-AF65-F5344CB8AC3E}">
        <p14:creationId xmlns:p14="http://schemas.microsoft.com/office/powerpoint/2010/main" val="13235307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9455315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1698402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493F8B-D1E2-A14D-9D05-AFD86E1593B9}" type="datetimeFigureOut">
              <a:rPr lang="en-US" smtClean="0"/>
              <a:t>10/17/16</a:t>
            </a:fld>
            <a:endParaRPr lang="en-US" dirty="0"/>
          </a:p>
        </p:txBody>
      </p:sp>
      <p:sp>
        <p:nvSpPr>
          <p:cNvPr id="6" name="Footer Placeholder 5"/>
          <p:cNvSpPr>
            <a:spLocks noGrp="1"/>
          </p:cNvSpPr>
          <p:nvPr>
            <p:ph type="ftr" sz="quarter" idx="11"/>
          </p:nvPr>
        </p:nvSpPr>
        <p:spPr>
          <a:xfrm>
            <a:off x="804672" y="6236208"/>
            <a:ext cx="5167503" cy="320040"/>
          </a:xfrm>
        </p:spPr>
        <p:txBody>
          <a:bodyPr/>
          <a:lstStyle>
            <a:lvl1pPr>
              <a:defRPr>
                <a:solidFill>
                  <a:srgbClr val="FFFFFF">
                    <a:alpha val="69804"/>
                  </a:srgbClr>
                </a:solidFill>
              </a:defRPr>
            </a:lvl1pPr>
          </a:lstStyle>
          <a:p>
            <a:endParaRPr lang="en-US" dirty="0"/>
          </a:p>
        </p:txBody>
      </p:sp>
      <p:sp>
        <p:nvSpPr>
          <p:cNvPr id="7" name="Slide Number Placeholder 6"/>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49978548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tx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Drag picture to placeholder or click icon to add</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solidFill>
                  <a:srgbClr val="FFFFFF">
                    <a:alpha val="90000"/>
                  </a:srgbClr>
                </a:solidFill>
                <a:effectLst>
                  <a:outerShdw blurRad="50800" dist="38100" dir="2700000" algn="tl" rotWithShape="0">
                    <a:prstClr val="black">
                      <a:alpha val="43000"/>
                    </a:prstClr>
                  </a:outerShdw>
                </a:effectLst>
              </a:defRPr>
            </a:lvl1pPr>
          </a:lstStyle>
          <a:p>
            <a:fld id="{C3493F8B-D1E2-A14D-9D05-AFD86E1593B9}" type="datetimeFigureOut">
              <a:rPr lang="en-US" smtClean="0"/>
              <a:t>10/17/16</a:t>
            </a:fld>
            <a:endParaRPr lang="en-US" dirty="0"/>
          </a:p>
        </p:txBody>
      </p:sp>
      <p:sp>
        <p:nvSpPr>
          <p:cNvPr id="6" name="Footer Placeholder 5"/>
          <p:cNvSpPr>
            <a:spLocks noGrp="1"/>
          </p:cNvSpPr>
          <p:nvPr>
            <p:ph type="ftr" sz="quarter" idx="11"/>
          </p:nvPr>
        </p:nvSpPr>
        <p:spPr>
          <a:xfrm>
            <a:off x="808523" y="6236208"/>
            <a:ext cx="5103729" cy="320040"/>
          </a:xfrm>
        </p:spPr>
        <p:txBody>
          <a:bodyPr/>
          <a:lstStyle>
            <a:lvl1pPr>
              <a:defRPr>
                <a:solidFill>
                  <a:srgbClr val="FFFFFF">
                    <a:alpha val="70000"/>
                  </a:srgbClr>
                </a:solidFill>
              </a:defRPr>
            </a:lvl1pPr>
          </a:lstStyle>
          <a:p>
            <a:endParaRPr lang="en-US" dirty="0"/>
          </a:p>
        </p:txBody>
      </p:sp>
      <p:sp>
        <p:nvSpPr>
          <p:cNvPr id="7" name="Slide Number Placeholder 6"/>
          <p:cNvSpPr>
            <a:spLocks noGrp="1"/>
          </p:cNvSpPr>
          <p:nvPr>
            <p:ph type="sldNum" sz="quarter" idx="12"/>
          </p:nvPr>
        </p:nvSpPr>
        <p:spPr/>
        <p:txBody>
          <a:bodyPr/>
          <a:lstStyle/>
          <a:p>
            <a:fld id="{198D030F-C0C6-F34E-A436-787328D2D97D}" type="slidenum">
              <a:rPr lang="en-US" smtClean="0"/>
              <a:t>‹#›</a:t>
            </a:fld>
            <a:endParaRPr lang="en-US" dirty="0"/>
          </a:p>
        </p:txBody>
      </p:sp>
    </p:spTree>
    <p:extLst>
      <p:ext uri="{BB962C8B-B14F-4D97-AF65-F5344CB8AC3E}">
        <p14:creationId xmlns:p14="http://schemas.microsoft.com/office/powerpoint/2010/main" val="1086069364"/>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231136" y="964692"/>
            <a:ext cx="7729728" cy="1188720"/>
          </a:xfrm>
          <a:prstGeom prst="rect">
            <a:avLst/>
          </a:prstGeom>
          <a:solidFill>
            <a:schemeClr val="bg1"/>
          </a:solidFill>
          <a:ln w="31750" cap="sq">
            <a:solidFill>
              <a:schemeClr val="tx1">
                <a:lumMod val="75000"/>
                <a:lumOff val="25000"/>
              </a:schemeClr>
            </a:solidFill>
            <a:miter lim="800000"/>
          </a:ln>
        </p:spPr>
        <p:txBody>
          <a:bodyPr vert="horz" lIns="182880" tIns="182880" rIns="182880" bIns="18288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C3493F8B-D1E2-A14D-9D05-AFD86E1593B9}" type="datetimeFigureOut">
              <a:rPr lang="en-US" smtClean="0"/>
              <a:t>10/17/16</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198D030F-C0C6-F34E-A436-787328D2D97D}" type="slidenum">
              <a:rPr lang="en-US" smtClean="0"/>
              <a:t>‹#›</a:t>
            </a:fld>
            <a:endParaRPr lang="en-US" dirty="0"/>
          </a:p>
        </p:txBody>
      </p:sp>
    </p:spTree>
    <p:extLst>
      <p:ext uri="{BB962C8B-B14F-4D97-AF65-F5344CB8AC3E}">
        <p14:creationId xmlns:p14="http://schemas.microsoft.com/office/powerpoint/2010/main" val="1297779916"/>
      </p:ext>
    </p:extLst>
  </p:cSld>
  <p:clrMap bg1="lt1" tx1="dk1" bg2="lt2" tx2="dk2" accent1="accent1" accent2="accent2" accent3="accent3" accent4="accent4" accent5="accent5" accent6="accent6" hlink="hlink" folHlink="folHlink"/>
  <p:sldLayoutIdLst>
    <p:sldLayoutId id="2147483965" r:id="rId1"/>
    <p:sldLayoutId id="2147483966" r:id="rId2"/>
    <p:sldLayoutId id="2147483967" r:id="rId3"/>
    <p:sldLayoutId id="2147483968" r:id="rId4"/>
    <p:sldLayoutId id="2147483969" r:id="rId5"/>
    <p:sldLayoutId id="2147483970" r:id="rId6"/>
    <p:sldLayoutId id="2147483971" r:id="rId7"/>
    <p:sldLayoutId id="2147483972" r:id="rId8"/>
    <p:sldLayoutId id="2147483973" r:id="rId9"/>
    <p:sldLayoutId id="2147483974" r:id="rId10"/>
    <p:sldLayoutId id="2147483975" r:id="rId11"/>
  </p:sldLayoutIdLst>
  <p:txStyles>
    <p:titleStyle>
      <a:lvl1pPr algn="ctr" defTabSz="914400" rtl="0" eaLnBrk="1" latinLnBrk="0" hangingPunct="1">
        <a:lnSpc>
          <a:spcPct val="90000"/>
        </a:lnSpc>
        <a:spcBef>
          <a:spcPct val="0"/>
        </a:spcBef>
        <a:buNone/>
        <a:defRPr sz="2800" kern="1200" cap="all" spc="200" baseline="0">
          <a:solidFill>
            <a:schemeClr val="tx1">
              <a:lumMod val="85000"/>
              <a:lumOff val="15000"/>
            </a:schemeClr>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Does technology integration help with student achievement in math?</a:t>
            </a:r>
            <a:endParaRPr lang="en-US" dirty="0"/>
          </a:p>
        </p:txBody>
      </p:sp>
      <p:sp>
        <p:nvSpPr>
          <p:cNvPr id="3" name="Subtitle 2"/>
          <p:cNvSpPr>
            <a:spLocks noGrp="1"/>
          </p:cNvSpPr>
          <p:nvPr>
            <p:ph type="subTitle" idx="1"/>
          </p:nvPr>
        </p:nvSpPr>
        <p:spPr/>
        <p:txBody>
          <a:bodyPr>
            <a:noAutofit/>
          </a:bodyPr>
          <a:lstStyle/>
          <a:p>
            <a:r>
              <a:rPr lang="en-US" sz="3200" dirty="0" smtClean="0"/>
              <a:t>Education 7201T- Seminar in Applied Theory and Research</a:t>
            </a:r>
          </a:p>
          <a:p>
            <a:r>
              <a:rPr lang="en-US" sz="3200" dirty="0" smtClean="0"/>
              <a:t>Kasandra Gabb</a:t>
            </a:r>
          </a:p>
          <a:p>
            <a:r>
              <a:rPr lang="en-US" sz="3200" dirty="0" smtClean="0"/>
              <a:t>Fall 2016</a:t>
            </a:r>
            <a:endParaRPr lang="en-US" sz="3200" dirty="0"/>
          </a:p>
        </p:txBody>
      </p:sp>
    </p:spTree>
    <p:extLst>
      <p:ext uri="{BB962C8B-B14F-4D97-AF65-F5344CB8AC3E}">
        <p14:creationId xmlns:p14="http://schemas.microsoft.com/office/powerpoint/2010/main" val="134306133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5879" y="1932303"/>
            <a:ext cx="10668000" cy="6026727"/>
          </a:xfrm>
          <a:noFill/>
          <a:ln>
            <a:noFill/>
          </a:ln>
        </p:spPr>
        <p:txBody>
          <a:bodyPr>
            <a:normAutofit fontScale="90000"/>
          </a:bodyPr>
          <a:lstStyle/>
          <a:p>
            <a:pPr algn="l"/>
            <a:r>
              <a:rPr lang="en-US" sz="4400" dirty="0" smtClean="0">
                <a:solidFill>
                  <a:sysClr val="windowText" lastClr="000000"/>
                </a:solidFill>
              </a:rPr>
              <a:t>Table of Contents:</a:t>
            </a:r>
            <a:br>
              <a:rPr lang="en-US" sz="4400" dirty="0" smtClean="0">
                <a:solidFill>
                  <a:sysClr val="windowText" lastClr="000000"/>
                </a:solidFill>
              </a:rPr>
            </a:br>
            <a:r>
              <a:rPr lang="en-US" sz="4400" smtClean="0">
                <a:solidFill>
                  <a:sysClr val="windowText" lastClr="000000"/>
                </a:solidFill>
              </a:rPr>
              <a:t/>
            </a:r>
            <a:br>
              <a:rPr lang="en-US" sz="4400" smtClean="0">
                <a:solidFill>
                  <a:sysClr val="windowText" lastClr="000000"/>
                </a:solidFill>
              </a:rPr>
            </a:br>
            <a:r>
              <a:rPr lang="en-US" sz="4400" smtClean="0">
                <a:solidFill>
                  <a:sysClr val="windowText" lastClr="000000"/>
                </a:solidFill>
              </a:rPr>
              <a:t>Introduction</a:t>
            </a:r>
            <a:r>
              <a:rPr lang="en-US" sz="4400" dirty="0" smtClean="0">
                <a:solidFill>
                  <a:sysClr val="windowText" lastClr="000000"/>
                </a:solidFill>
              </a:rPr>
              <a:t>:</a:t>
            </a:r>
            <a:br>
              <a:rPr lang="en-US" sz="4400" dirty="0" smtClean="0">
                <a:solidFill>
                  <a:sysClr val="windowText" lastClr="000000"/>
                </a:solidFill>
              </a:rPr>
            </a:br>
            <a:r>
              <a:rPr lang="en-US" sz="4400" dirty="0">
                <a:solidFill>
                  <a:sysClr val="windowText" lastClr="000000"/>
                </a:solidFill>
              </a:rPr>
              <a:t/>
            </a:r>
            <a:br>
              <a:rPr lang="en-US" sz="4400" dirty="0">
                <a:solidFill>
                  <a:sysClr val="windowText" lastClr="000000"/>
                </a:solidFill>
              </a:rPr>
            </a:br>
            <a:r>
              <a:rPr lang="en-US" sz="4400" dirty="0" smtClean="0">
                <a:solidFill>
                  <a:sysClr val="windowText" lastClr="000000"/>
                </a:solidFill>
              </a:rPr>
              <a:t>- Statement of the problem</a:t>
            </a:r>
            <a:br>
              <a:rPr lang="en-US" sz="4400" dirty="0" smtClean="0">
                <a:solidFill>
                  <a:sysClr val="windowText" lastClr="000000"/>
                </a:solidFill>
              </a:rPr>
            </a:br>
            <a:r>
              <a:rPr lang="en-US" sz="4400" dirty="0">
                <a:solidFill>
                  <a:sysClr val="windowText" lastClr="000000"/>
                </a:solidFill>
              </a:rPr>
              <a:t/>
            </a:r>
            <a:br>
              <a:rPr lang="en-US" sz="4400" dirty="0">
                <a:solidFill>
                  <a:sysClr val="windowText" lastClr="000000"/>
                </a:solidFill>
              </a:rPr>
            </a:br>
            <a:r>
              <a:rPr lang="en-US" sz="4400" dirty="0" smtClean="0">
                <a:solidFill>
                  <a:sysClr val="windowText" lastClr="000000"/>
                </a:solidFill>
              </a:rPr>
              <a:t>-Review of </a:t>
            </a:r>
            <a:r>
              <a:rPr lang="en-US" sz="4400" smtClean="0">
                <a:solidFill>
                  <a:sysClr val="windowText" lastClr="000000"/>
                </a:solidFill>
              </a:rPr>
              <a:t>Related Literature</a:t>
            </a:r>
            <a:r>
              <a:rPr lang="en-US" sz="4400" dirty="0" smtClean="0">
                <a:solidFill>
                  <a:sysClr val="windowText" lastClr="000000"/>
                </a:solidFill>
              </a:rPr>
              <a:t/>
            </a:r>
            <a:br>
              <a:rPr lang="en-US" sz="4400" dirty="0" smtClean="0">
                <a:solidFill>
                  <a:sysClr val="windowText" lastClr="000000"/>
                </a:solidFill>
              </a:rPr>
            </a:br>
            <a:r>
              <a:rPr lang="en-US" sz="4400" dirty="0">
                <a:solidFill>
                  <a:sysClr val="windowText" lastClr="000000"/>
                </a:solidFill>
              </a:rPr>
              <a:t/>
            </a:r>
            <a:br>
              <a:rPr lang="en-US" sz="4400" dirty="0">
                <a:solidFill>
                  <a:sysClr val="windowText" lastClr="000000"/>
                </a:solidFill>
              </a:rPr>
            </a:br>
            <a:r>
              <a:rPr lang="en-US" sz="4400" dirty="0" smtClean="0">
                <a:solidFill>
                  <a:sysClr val="windowText" lastClr="000000"/>
                </a:solidFill>
              </a:rPr>
              <a:t>- Statement of the Hypothesis </a:t>
            </a:r>
            <a:r>
              <a:rPr lang="en-US" dirty="0" smtClean="0">
                <a:solidFill>
                  <a:sysClr val="windowText" lastClr="000000"/>
                </a:solidFill>
              </a:rPr>
              <a:t/>
            </a:r>
            <a:br>
              <a:rPr lang="en-US" dirty="0" smtClean="0">
                <a:solidFill>
                  <a:sysClr val="windowText" lastClr="000000"/>
                </a:solidFill>
              </a:rPr>
            </a:br>
            <a:r>
              <a:rPr lang="en-US" dirty="0">
                <a:solidFill>
                  <a:sysClr val="windowText" lastClr="000000"/>
                </a:solidFill>
              </a:rPr>
              <a:t/>
            </a:r>
            <a:br>
              <a:rPr lang="en-US" dirty="0">
                <a:solidFill>
                  <a:sysClr val="windowText" lastClr="000000"/>
                </a:solidFill>
              </a:rPr>
            </a:br>
            <a:r>
              <a:rPr lang="en-US" dirty="0">
                <a:solidFill>
                  <a:sysClr val="windowText" lastClr="000000"/>
                </a:solidFill>
              </a:rPr>
              <a:t/>
            </a:r>
            <a:br>
              <a:rPr lang="en-US" dirty="0">
                <a:solidFill>
                  <a:sysClr val="windowText" lastClr="000000"/>
                </a:solidFill>
              </a:rPr>
            </a:br>
            <a:r>
              <a:rPr lang="en-US" dirty="0" smtClean="0">
                <a:solidFill>
                  <a:sysClr val="windowText" lastClr="000000"/>
                </a:solidFill>
              </a:rPr>
              <a:t/>
            </a:r>
            <a:br>
              <a:rPr lang="en-US" dirty="0" smtClean="0">
                <a:solidFill>
                  <a:sysClr val="windowText" lastClr="000000"/>
                </a:solidFill>
              </a:rPr>
            </a:br>
            <a:r>
              <a:rPr lang="en-US" dirty="0">
                <a:solidFill>
                  <a:sysClr val="windowText" lastClr="000000"/>
                </a:solidFill>
              </a:rPr>
              <a:t/>
            </a:r>
            <a:br>
              <a:rPr lang="en-US" dirty="0">
                <a:solidFill>
                  <a:sysClr val="windowText" lastClr="000000"/>
                </a:solidFill>
              </a:rPr>
            </a:br>
            <a:r>
              <a:rPr lang="en-US" dirty="0" smtClean="0">
                <a:solidFill>
                  <a:sysClr val="windowText" lastClr="000000"/>
                </a:solidFill>
              </a:rPr>
              <a:t/>
            </a:r>
            <a:br>
              <a:rPr lang="en-US" dirty="0" smtClean="0">
                <a:solidFill>
                  <a:sysClr val="windowText" lastClr="000000"/>
                </a:solidFill>
              </a:rPr>
            </a:br>
            <a:r>
              <a:rPr lang="en-US" dirty="0">
                <a:solidFill>
                  <a:sysClr val="windowText" lastClr="000000"/>
                </a:solidFill>
              </a:rPr>
              <a:t/>
            </a:r>
            <a:br>
              <a:rPr lang="en-US" dirty="0">
                <a:solidFill>
                  <a:sysClr val="windowText" lastClr="000000"/>
                </a:solidFill>
              </a:rPr>
            </a:br>
            <a:r>
              <a:rPr lang="en-US" dirty="0" smtClean="0">
                <a:solidFill>
                  <a:sysClr val="windowText" lastClr="000000"/>
                </a:solidFill>
              </a:rPr>
              <a:t/>
            </a:r>
            <a:br>
              <a:rPr lang="en-US" dirty="0" smtClean="0">
                <a:solidFill>
                  <a:sysClr val="windowText" lastClr="000000"/>
                </a:solidFill>
              </a:rPr>
            </a:br>
            <a:r>
              <a:rPr lang="en-US" dirty="0">
                <a:solidFill>
                  <a:sysClr val="windowText" lastClr="000000"/>
                </a:solidFill>
              </a:rPr>
              <a:t/>
            </a:r>
            <a:br>
              <a:rPr lang="en-US" dirty="0">
                <a:solidFill>
                  <a:sysClr val="windowText" lastClr="000000"/>
                </a:solidFill>
              </a:rPr>
            </a:br>
            <a:r>
              <a:rPr lang="en-US" dirty="0" smtClean="0">
                <a:solidFill>
                  <a:sysClr val="windowText" lastClr="000000"/>
                </a:solidFill>
              </a:rPr>
              <a:t/>
            </a:r>
            <a:br>
              <a:rPr lang="en-US" dirty="0" smtClean="0">
                <a:solidFill>
                  <a:sysClr val="windowText" lastClr="000000"/>
                </a:solidFill>
              </a:rPr>
            </a:br>
            <a:r>
              <a:rPr lang="en-US" dirty="0">
                <a:solidFill>
                  <a:sysClr val="windowText" lastClr="000000"/>
                </a:solidFill>
              </a:rPr>
              <a:t/>
            </a:r>
            <a:br>
              <a:rPr lang="en-US" dirty="0">
                <a:solidFill>
                  <a:sysClr val="windowText" lastClr="000000"/>
                </a:solidFill>
              </a:rPr>
            </a:br>
            <a:endParaRPr lang="en-US" dirty="0">
              <a:solidFill>
                <a:sysClr val="windowText" lastClr="000000"/>
              </a:solidFill>
            </a:endParaRPr>
          </a:p>
        </p:txBody>
      </p:sp>
    </p:spTree>
    <p:extLst>
      <p:ext uri="{BB962C8B-B14F-4D97-AF65-F5344CB8AC3E}">
        <p14:creationId xmlns:p14="http://schemas.microsoft.com/office/powerpoint/2010/main" val="57598629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Vertical Text Placeholder 2"/>
          <p:cNvSpPr>
            <a:spLocks noGrp="1"/>
          </p:cNvSpPr>
          <p:nvPr>
            <p:ph type="body" orient="vert" idx="1"/>
          </p:nvPr>
        </p:nvSpPr>
        <p:spPr>
          <a:xfrm rot="16200000">
            <a:off x="3276324" y="-1869418"/>
            <a:ext cx="5342967" cy="10480291"/>
          </a:xfrm>
        </p:spPr>
        <p:txBody>
          <a:bodyPr>
            <a:normAutofit/>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2000" dirty="0" smtClean="0"/>
              <a:t>Statement of the Problem:</a:t>
            </a:r>
          </a:p>
          <a:p>
            <a:pPr marL="0" lvl="0" indent="0">
              <a:spcBef>
                <a:spcPts val="0"/>
              </a:spcBef>
              <a:buClrTx/>
              <a:buNone/>
              <a:defRPr/>
            </a:pPr>
            <a:endParaRPr lang="en-US" sz="2000" dirty="0" smtClean="0"/>
          </a:p>
          <a:p>
            <a:pPr marL="0" lvl="0" indent="0">
              <a:spcBef>
                <a:spcPts val="0"/>
              </a:spcBef>
              <a:buClrTx/>
              <a:buNone/>
              <a:defRPr/>
            </a:pPr>
            <a:r>
              <a:rPr lang="en-US" sz="2000" dirty="0" smtClean="0"/>
              <a:t> </a:t>
            </a:r>
            <a:r>
              <a:rPr lang="en-US" sz="2000" dirty="0"/>
              <a:t>Technology </a:t>
            </a:r>
            <a:r>
              <a:rPr lang="en-US" sz="2000" dirty="0" smtClean="0"/>
              <a:t>has become </a:t>
            </a:r>
            <a:r>
              <a:rPr lang="en-US" sz="2000" dirty="0"/>
              <a:t>very important in today’s society. Compared to classrooms ten years ago, which included chalkboards and one computer, classrooms today have a SMART Board, multiple computers, and IPads. </a:t>
            </a:r>
            <a:r>
              <a:rPr lang="en-US" sz="2000" dirty="0" smtClean="0"/>
              <a:t> Technology integration is a current educational problem that</a:t>
            </a:r>
            <a:r>
              <a:rPr lang="en-US" sz="2000" dirty="0"/>
              <a:t> </a:t>
            </a:r>
            <a:r>
              <a:rPr lang="en-US" sz="2000" dirty="0" smtClean="0"/>
              <a:t>classrooms are facing today. The </a:t>
            </a:r>
            <a:r>
              <a:rPr lang="en-US" sz="2000" dirty="0"/>
              <a:t>purpose of this study is to determine if technology can increase student achievement in math. This study will also compare and contrast students who have access to technology in the classroom to students who have no access to technology in the classroom. This study will show if technology is in fact beneficial to a student’s school </a:t>
            </a:r>
            <a:r>
              <a:rPr lang="en-US" sz="2000" dirty="0" smtClean="0"/>
              <a:t>life</a:t>
            </a:r>
            <a:endParaRPr lang="en-US" sz="2000" dirty="0"/>
          </a:p>
        </p:txBody>
      </p:sp>
    </p:spTree>
    <p:extLst>
      <p:ext uri="{BB962C8B-B14F-4D97-AF65-F5344CB8AC3E}">
        <p14:creationId xmlns:p14="http://schemas.microsoft.com/office/powerpoint/2010/main" val="10023186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31136" y="235528"/>
            <a:ext cx="6566501" cy="789708"/>
          </a:xfrm>
        </p:spPr>
        <p:txBody>
          <a:bodyPr/>
          <a:lstStyle/>
          <a:p>
            <a:r>
              <a:rPr lang="en-US" dirty="0" smtClean="0"/>
              <a:t>Review of Related Literature</a:t>
            </a:r>
            <a:endParaRPr lang="en-US" dirty="0"/>
          </a:p>
        </p:txBody>
      </p:sp>
      <p:sp>
        <p:nvSpPr>
          <p:cNvPr id="3" name="Content Placeholder 2"/>
          <p:cNvSpPr>
            <a:spLocks noGrp="1"/>
          </p:cNvSpPr>
          <p:nvPr>
            <p:ph idx="1"/>
          </p:nvPr>
        </p:nvSpPr>
        <p:spPr>
          <a:xfrm>
            <a:off x="180110" y="1025237"/>
            <a:ext cx="12011890" cy="5611090"/>
          </a:xfrm>
        </p:spPr>
        <p:txBody>
          <a:bodyPr/>
          <a:lstStyle/>
          <a:p>
            <a:pPr marL="0" indent="0">
              <a:spcBef>
                <a:spcPts val="0"/>
              </a:spcBef>
              <a:buClrTx/>
              <a:buNone/>
            </a:pPr>
            <a:r>
              <a:rPr lang="en-US" dirty="0" smtClean="0"/>
              <a:t>-</a:t>
            </a:r>
            <a:r>
              <a:rPr lang="en-US" sz="1400" dirty="0" smtClean="0"/>
              <a:t>With </a:t>
            </a:r>
            <a:r>
              <a:rPr lang="en-US" sz="1400" dirty="0"/>
              <a:t>the advancement of Web 2.0 (an improved version of the internet) it enables students to become fully immersed in this new culture of technology because they are able to have more of an interactive experience. They are able to use interactive geographic maps, have live communications with students on the other side of the world, and create and upload videos. This article also discusses three interactive tools: </a:t>
            </a:r>
            <a:r>
              <a:rPr lang="en-US" sz="1400" dirty="0" err="1"/>
              <a:t>Voki</a:t>
            </a:r>
            <a:r>
              <a:rPr lang="en-US" sz="1400" dirty="0"/>
              <a:t>, </a:t>
            </a:r>
            <a:r>
              <a:rPr lang="en-US" sz="1400" dirty="0" err="1"/>
              <a:t>VoiceThread</a:t>
            </a:r>
            <a:r>
              <a:rPr lang="en-US" sz="1400" dirty="0"/>
              <a:t>, and </a:t>
            </a:r>
            <a:r>
              <a:rPr lang="en-US" sz="1400" dirty="0" err="1"/>
              <a:t>Vodcasts</a:t>
            </a:r>
            <a:r>
              <a:rPr lang="en-US" sz="1400" dirty="0"/>
              <a:t> and these three tools help to empower students in an early childhood classroom when it comes to math. </a:t>
            </a:r>
            <a:r>
              <a:rPr lang="en-US" sz="1400" dirty="0" smtClean="0"/>
              <a:t> (</a:t>
            </a:r>
            <a:r>
              <a:rPr lang="en-US" sz="1400" dirty="0" err="1" smtClean="0"/>
              <a:t>M.Cicconi</a:t>
            </a:r>
            <a:r>
              <a:rPr lang="en-US" sz="1400" dirty="0" smtClean="0"/>
              <a:t>, 2014)</a:t>
            </a:r>
          </a:p>
          <a:p>
            <a:pPr marL="0" indent="0">
              <a:spcBef>
                <a:spcPts val="0"/>
              </a:spcBef>
              <a:buClrTx/>
              <a:buNone/>
            </a:pPr>
            <a:endParaRPr lang="en-US" sz="1400" dirty="0"/>
          </a:p>
          <a:p>
            <a:pPr marL="0" indent="0">
              <a:spcBef>
                <a:spcPts val="0"/>
              </a:spcBef>
              <a:buClrTx/>
              <a:buNone/>
            </a:pPr>
            <a:r>
              <a:rPr lang="en-US" sz="1400" dirty="0" smtClean="0"/>
              <a:t>-</a:t>
            </a:r>
            <a:r>
              <a:rPr lang="en-US" sz="1400" dirty="0"/>
              <a:t>Over the past few decades, technology has been rapidly developing and there are continuing efforts to integrate technology in the classrooms. This article focused on the assessing the integration of technology into the </a:t>
            </a:r>
            <a:r>
              <a:rPr lang="en-US" sz="1400" dirty="0" smtClean="0"/>
              <a:t>classroom. </a:t>
            </a:r>
            <a:r>
              <a:rPr lang="en-US" sz="1400" dirty="0"/>
              <a:t>The results indicated that there is a difference with regards to how technology is utilized in the classroom and how the importance of technology is perceived. Based on these results it gives educators a better understanding of how the new millennium learners learn and how the administrators can provide these learners with a proper classroom that has appropriate technology products to support their needs. </a:t>
            </a:r>
            <a:r>
              <a:rPr lang="en-US" sz="1400" dirty="0" smtClean="0"/>
              <a:t>(</a:t>
            </a:r>
            <a:r>
              <a:rPr lang="en-US" sz="1400" dirty="0" err="1" smtClean="0"/>
              <a:t>X.Gu</a:t>
            </a:r>
            <a:r>
              <a:rPr lang="en-US" sz="1400" dirty="0" smtClean="0"/>
              <a:t>, </a:t>
            </a:r>
            <a:r>
              <a:rPr lang="en-US" sz="1400" dirty="0" err="1" smtClean="0"/>
              <a:t>Y.Zhu</a:t>
            </a:r>
            <a:r>
              <a:rPr lang="en-US" sz="1400" dirty="0" smtClean="0"/>
              <a:t>, </a:t>
            </a:r>
            <a:r>
              <a:rPr lang="en-US" sz="1400" dirty="0"/>
              <a:t>&amp; </a:t>
            </a:r>
            <a:r>
              <a:rPr lang="en-US" sz="1400" dirty="0" smtClean="0"/>
              <a:t>X. </a:t>
            </a:r>
            <a:r>
              <a:rPr lang="en-US" sz="1400" dirty="0" err="1" smtClean="0"/>
              <a:t>Guo</a:t>
            </a:r>
            <a:r>
              <a:rPr lang="en-US" sz="1400" dirty="0" smtClean="0"/>
              <a:t>, 2013)</a:t>
            </a:r>
            <a:endParaRPr lang="en-US" sz="1400" dirty="0"/>
          </a:p>
          <a:p>
            <a:pPr marL="0" indent="0">
              <a:spcBef>
                <a:spcPts val="0"/>
              </a:spcBef>
              <a:buClrTx/>
              <a:buNone/>
            </a:pPr>
            <a:endParaRPr lang="en-US" sz="1400" dirty="0" smtClean="0"/>
          </a:p>
          <a:p>
            <a:pPr marL="0" indent="0">
              <a:spcBef>
                <a:spcPts val="0"/>
              </a:spcBef>
              <a:buClrTx/>
              <a:buNone/>
            </a:pPr>
            <a:r>
              <a:rPr lang="en-US" sz="1400" dirty="0" smtClean="0"/>
              <a:t>-</a:t>
            </a:r>
            <a:r>
              <a:rPr lang="en-US" sz="1400" dirty="0"/>
              <a:t>In this article the author discusses the benefits of having technology in the classroom. In the article the author discusses that for teacher to feel more comfortable with technology is to give the teachers their own personal computers. This will give teachers the opportunity to learn how to use a computer and give them a better understanding on how to integrate technology in their classroom. Students can benefit from using technology by having schools create a computer room where they can go and have access to computers. By giving students this type of access they can learn how to navigate different software programs, and the internet. Technology is an important part of the school life and should be integrate into classrooms to make learning better. </a:t>
            </a:r>
            <a:r>
              <a:rPr lang="en-US" sz="1400" dirty="0" smtClean="0"/>
              <a:t>(B. Means, K. Olson, </a:t>
            </a:r>
            <a:r>
              <a:rPr lang="en-US" sz="1400" dirty="0"/>
              <a:t>&amp; </a:t>
            </a:r>
            <a:r>
              <a:rPr lang="en-US" sz="1400" dirty="0" smtClean="0"/>
              <a:t>R. Singh, 1995)</a:t>
            </a:r>
            <a:endParaRPr lang="en-US" sz="1400" dirty="0"/>
          </a:p>
          <a:p>
            <a:pPr marL="0" marR="0" lvl="0" indent="0" defTabSz="914400" eaLnBrk="1" fontAlgn="auto" latinLnBrk="0" hangingPunct="1">
              <a:lnSpc>
                <a:spcPct val="100000"/>
              </a:lnSpc>
              <a:spcBef>
                <a:spcPts val="0"/>
              </a:spcBef>
              <a:spcAft>
                <a:spcPts val="0"/>
              </a:spcAft>
              <a:buClrTx/>
              <a:buSzTx/>
              <a:buFontTx/>
              <a:buNone/>
              <a:tabLst/>
              <a:defRPr/>
            </a:pPr>
            <a:endParaRPr lang="en-US" dirty="0" smtClean="0"/>
          </a:p>
          <a:p>
            <a:pPr marL="0" lvl="0" indent="0">
              <a:spcBef>
                <a:spcPts val="0"/>
              </a:spcBef>
              <a:buClrTx/>
              <a:buNone/>
            </a:pPr>
            <a:r>
              <a:rPr lang="en-US" dirty="0" smtClean="0"/>
              <a:t>- </a:t>
            </a:r>
            <a:r>
              <a:rPr lang="en-US" sz="1400" dirty="0" smtClean="0"/>
              <a:t>This </a:t>
            </a:r>
            <a:r>
              <a:rPr lang="en-US" sz="1400" dirty="0"/>
              <a:t>article discusses and analyzes the integration of an interactive whiteboard in and English language classroom. The results from this study showed that the interactive whiteboard helped with teaching different types of learners. This study focused on how technology makes lessons go more smoothly and help keeps things on track. For example, the use of hyperlinks made transitions easily between topics. This research shows the benefits of having an interactive white board in class, and how it can enhance lessons being taught to older students. </a:t>
            </a:r>
            <a:r>
              <a:rPr lang="en-US" sz="1400" dirty="0" smtClean="0"/>
              <a:t>(E. </a:t>
            </a:r>
            <a:r>
              <a:rPr lang="en-US" sz="1400" dirty="0" err="1" smtClean="0"/>
              <a:t>Schmid</a:t>
            </a:r>
            <a:r>
              <a:rPr lang="en-US" sz="1400" dirty="0" smtClean="0"/>
              <a:t>, 2008) </a:t>
            </a:r>
          </a:p>
          <a:p>
            <a:pPr marL="0" lvl="0" indent="0">
              <a:spcBef>
                <a:spcPts val="0"/>
              </a:spcBef>
              <a:buClrTx/>
              <a:buNone/>
            </a:pPr>
            <a:endParaRPr lang="en-US" sz="1400" dirty="0" smtClean="0"/>
          </a:p>
          <a:p>
            <a:pPr marL="0" lvl="0" indent="0">
              <a:spcBef>
                <a:spcPts val="0"/>
              </a:spcBef>
              <a:buClrTx/>
              <a:buNone/>
            </a:pPr>
            <a:endParaRPr lang="en-US" sz="1400" dirty="0" smtClean="0"/>
          </a:p>
          <a:p>
            <a:pPr marL="0" lvl="0" indent="0">
              <a:spcBef>
                <a:spcPts val="0"/>
              </a:spcBef>
              <a:buClrTx/>
              <a:buNone/>
            </a:pPr>
            <a:endParaRPr lang="en-US" sz="1400" dirty="0"/>
          </a:p>
        </p:txBody>
      </p:sp>
    </p:spTree>
    <p:extLst>
      <p:ext uri="{BB962C8B-B14F-4D97-AF65-F5344CB8AC3E}">
        <p14:creationId xmlns:p14="http://schemas.microsoft.com/office/powerpoint/2010/main" val="12455311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635391" y="230401"/>
            <a:ext cx="7729728" cy="600872"/>
          </a:xfrm>
        </p:spPr>
        <p:txBody>
          <a:bodyPr>
            <a:normAutofit fontScale="90000"/>
          </a:bodyPr>
          <a:lstStyle/>
          <a:p>
            <a:r>
              <a:rPr lang="en-US" dirty="0" smtClean="0"/>
              <a:t>Related </a:t>
            </a:r>
            <a:r>
              <a:rPr lang="en-US" smtClean="0"/>
              <a:t>Literature Continued</a:t>
            </a:r>
            <a:endParaRPr lang="en-US"/>
          </a:p>
        </p:txBody>
      </p:sp>
      <p:sp>
        <p:nvSpPr>
          <p:cNvPr id="3" name="Content Placeholder 2"/>
          <p:cNvSpPr>
            <a:spLocks noGrp="1"/>
          </p:cNvSpPr>
          <p:nvPr>
            <p:ph idx="1"/>
          </p:nvPr>
        </p:nvSpPr>
        <p:spPr>
          <a:xfrm>
            <a:off x="110836" y="831273"/>
            <a:ext cx="11984181" cy="5902036"/>
          </a:xfrm>
        </p:spPr>
        <p:txBody>
          <a:bodyPr/>
          <a:lstStyle/>
          <a:p>
            <a:r>
              <a:rPr lang="en-US" sz="1500" dirty="0"/>
              <a:t>This article discusses a school who studied and learned students perceptions about the value of the Audience Response System. This type of technology consists of an eight-button response pad and it transmits student responses to a receiver that is connected to the computer in the classroom</a:t>
            </a:r>
            <a:r>
              <a:rPr lang="en-US" sz="1500" dirty="0" smtClean="0"/>
              <a:t>.</a:t>
            </a:r>
            <a:r>
              <a:rPr lang="en-US" sz="1500" dirty="0"/>
              <a:t> Based on the results the students thought the response pad was good to have in the classroom, and they had a positive experience. The teachers also had a positive experience using the response pad, and they liked that it engaged students and it was a way for all of them to participate. </a:t>
            </a:r>
            <a:r>
              <a:rPr lang="en-US" sz="1500" dirty="0" smtClean="0"/>
              <a:t> (A. Carlin, R. Guthrie, 2004)</a:t>
            </a:r>
          </a:p>
          <a:p>
            <a:r>
              <a:rPr lang="en-US" sz="1500" dirty="0"/>
              <a:t>In this report it examines the potential harms of having technology in the classroom for early childhood and elementary classrooms. This report talks about the attempts to push in technology in the classroom and the effects it has on learning things traditionally</a:t>
            </a:r>
            <a:r>
              <a:rPr lang="en-US" sz="1500" dirty="0" smtClean="0"/>
              <a:t>.</a:t>
            </a:r>
            <a:r>
              <a:rPr lang="en-US" sz="1500" dirty="0"/>
              <a:t> The report then explains the harmful effects of using the computers and how it can effect them physically. The authors then go on to explain that schools and families should provide children with a healthy childhood and not one where technology is taking over their lives. This report goes on the explain the harmful effects technology can have on students. </a:t>
            </a:r>
            <a:r>
              <a:rPr lang="en-US" sz="1500" dirty="0" smtClean="0"/>
              <a:t>(C. </a:t>
            </a:r>
            <a:r>
              <a:rPr lang="en-US" sz="1500" dirty="0" err="1" smtClean="0"/>
              <a:t>Cordes</a:t>
            </a:r>
            <a:r>
              <a:rPr lang="en-US" sz="1500" dirty="0" smtClean="0"/>
              <a:t>, E. Miller, 2000)</a:t>
            </a:r>
          </a:p>
          <a:p>
            <a:r>
              <a:rPr lang="en-US" sz="1500" dirty="0"/>
              <a:t>In today’s society all educators need to adapt to the technologically advanced world in which many schools operate. Many schools today have computers and networking capabilities, but the future of education will be organized primarily around the computer. Computer technology puts all of the world’s information right at a person’s fingertips. Computers permits a degree of individualization such as personalized coaching and tutoring. Computer software programs can be geared toward helping a student based on their individual needs. New and creative approaches to teaching must be developed to prepare students for changing roles they will have to assume in the future</a:t>
            </a:r>
            <a:r>
              <a:rPr lang="en-US" sz="1500" dirty="0" smtClean="0"/>
              <a:t>. (H. Gardner, 2000)</a:t>
            </a:r>
          </a:p>
          <a:p>
            <a:r>
              <a:rPr lang="en-US" sz="1500" dirty="0"/>
              <a:t>Classrooms and other formal learning environments are filled with computers, digital </a:t>
            </a:r>
            <a:r>
              <a:rPr lang="en-US" sz="1500" dirty="0" err="1"/>
              <a:t>softwares</a:t>
            </a:r>
            <a:r>
              <a:rPr lang="en-US" sz="1500" dirty="0"/>
              <a:t> and there is a growing amount of educational word is being conducted on a “virtual” basis. One of the most significant digital issues that captured that attention of sociologist is the temporal and spatial expansion of educational processes and practices through technological means. Sociologists have come to the conclusion that digital technologies are seen to be enabling educational engagement regardless of the place, setting, and </a:t>
            </a:r>
            <a:r>
              <a:rPr lang="en-US" sz="1500" dirty="0" smtClean="0"/>
              <a:t>space. ( K. Facer &amp; N. Selwyn, 2014)</a:t>
            </a:r>
          </a:p>
          <a:p>
            <a:endParaRPr lang="en-US" sz="1400" dirty="0" smtClean="0"/>
          </a:p>
          <a:p>
            <a:endParaRPr lang="en-US" sz="1400" dirty="0" smtClean="0"/>
          </a:p>
          <a:p>
            <a:endParaRPr lang="en-US" sz="1400" dirty="0" smtClean="0"/>
          </a:p>
          <a:p>
            <a:endParaRPr lang="en-US" sz="1400" dirty="0"/>
          </a:p>
          <a:p>
            <a:endParaRPr lang="en-US" sz="1400" dirty="0"/>
          </a:p>
          <a:p>
            <a:endParaRPr lang="en-US" dirty="0"/>
          </a:p>
        </p:txBody>
      </p:sp>
    </p:spTree>
    <p:extLst>
      <p:ext uri="{BB962C8B-B14F-4D97-AF65-F5344CB8AC3E}">
        <p14:creationId xmlns:p14="http://schemas.microsoft.com/office/powerpoint/2010/main" val="18253765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54045" y="147274"/>
            <a:ext cx="7729728" cy="808690"/>
          </a:xfrm>
        </p:spPr>
        <p:txBody>
          <a:bodyPr/>
          <a:lstStyle/>
          <a:p>
            <a:r>
              <a:rPr lang="en-US" dirty="0" smtClean="0"/>
              <a:t>Related Literature Continued</a:t>
            </a:r>
            <a:endParaRPr lang="en-US" dirty="0"/>
          </a:p>
        </p:txBody>
      </p:sp>
      <p:sp>
        <p:nvSpPr>
          <p:cNvPr id="3" name="Content Placeholder 2"/>
          <p:cNvSpPr>
            <a:spLocks noGrp="1"/>
          </p:cNvSpPr>
          <p:nvPr>
            <p:ph idx="1"/>
          </p:nvPr>
        </p:nvSpPr>
        <p:spPr>
          <a:xfrm>
            <a:off x="374073" y="1219200"/>
            <a:ext cx="11485418" cy="4520827"/>
          </a:xfrm>
        </p:spPr>
        <p:txBody>
          <a:bodyPr/>
          <a:lstStyle/>
          <a:p>
            <a:r>
              <a:rPr lang="en-US" dirty="0"/>
              <a:t>The purpose of this study was to examine the direct and indirect effects of teachers’ individual characteristics and perceptions of environmental factors that can influence the way they integrate technology in the classrooms. In an effort to improve student learning almost every school has internet access and computer to help students in their learning. Unfortunately, increased availability of technology in the schools does not exactly lead to improvement in classroom practices. Technology can be grouped primarily into three broad categories; technology for instructional preparations, technology as a learning tool, and technology for instructional delivery</a:t>
            </a:r>
            <a:r>
              <a:rPr lang="en-US" dirty="0" smtClean="0"/>
              <a:t>.</a:t>
            </a:r>
          </a:p>
          <a:p>
            <a:r>
              <a:rPr lang="en-US" dirty="0"/>
              <a:t>This study explores K-12 teacher’s perceptions of the benefits and barriers of technology integration in the classrooms. The sample was composed of 68 students who were enrolled in online classes. An anonymous online survey was conducted for data. The results indicated that the first barrier that teachers and students come to is the availability of technology. Equipment availability has the biggest impact on weather technology can be incorporated in the classroom. Also according to the results, teachers said that a reason that they chose to use technology in their classroom was because they felt that it resulted in increased student engagement. Once teachers determined that technology was available to them that is when they considered how technology can help enhance their lesson</a:t>
            </a:r>
            <a:r>
              <a:rPr lang="en-US"/>
              <a:t>. </a:t>
            </a:r>
          </a:p>
          <a:p>
            <a:endParaRPr lang="en-US" dirty="0" smtClean="0"/>
          </a:p>
          <a:p>
            <a:endParaRPr lang="en-US" dirty="0" smtClean="0"/>
          </a:p>
          <a:p>
            <a:endParaRPr lang="en-US" dirty="0"/>
          </a:p>
          <a:p>
            <a:endParaRPr lang="en-US" dirty="0"/>
          </a:p>
        </p:txBody>
      </p:sp>
    </p:spTree>
    <p:extLst>
      <p:ext uri="{BB962C8B-B14F-4D97-AF65-F5344CB8AC3E}">
        <p14:creationId xmlns:p14="http://schemas.microsoft.com/office/powerpoint/2010/main" val="91099016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57063" y="174983"/>
            <a:ext cx="7729728" cy="905672"/>
          </a:xfrm>
        </p:spPr>
        <p:txBody>
          <a:bodyPr>
            <a:normAutofit/>
          </a:bodyPr>
          <a:lstStyle/>
          <a:p>
            <a:r>
              <a:rPr lang="en-US" smtClean="0"/>
              <a:t>Hypothesis</a:t>
            </a:r>
            <a:endParaRPr lang="en-US"/>
          </a:p>
        </p:txBody>
      </p:sp>
      <p:sp>
        <p:nvSpPr>
          <p:cNvPr id="3" name="Content Placeholder 2"/>
          <p:cNvSpPr>
            <a:spLocks noGrp="1"/>
          </p:cNvSpPr>
          <p:nvPr>
            <p:ph idx="1"/>
          </p:nvPr>
        </p:nvSpPr>
        <p:spPr>
          <a:xfrm>
            <a:off x="984227" y="1682080"/>
            <a:ext cx="10071700" cy="3499520"/>
          </a:xfrm>
        </p:spPr>
        <p:txBody>
          <a:bodyPr>
            <a:normAutofit/>
          </a:bodyPr>
          <a:lstStyle/>
          <a:p>
            <a:r>
              <a:rPr lang="en-US" sz="3200" dirty="0"/>
              <a:t>Implementing technology for twenty-seven third grade students in a Catholic school in Brooklyn, New York that will be conducted over a four-week period, during a sixty-minute math class will help increase student achievement in math. </a:t>
            </a:r>
          </a:p>
        </p:txBody>
      </p:sp>
    </p:spTree>
    <p:extLst>
      <p:ext uri="{BB962C8B-B14F-4D97-AF65-F5344CB8AC3E}">
        <p14:creationId xmlns:p14="http://schemas.microsoft.com/office/powerpoint/2010/main" val="83524528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3588327" y="202692"/>
            <a:ext cx="3255264" cy="406908"/>
          </a:xfrm>
        </p:spPr>
        <p:txBody>
          <a:bodyPr>
            <a:normAutofit fontScale="90000"/>
          </a:bodyPr>
          <a:lstStyle/>
          <a:p>
            <a:r>
              <a:rPr lang="en-US" dirty="0" smtClean="0"/>
              <a:t>References</a:t>
            </a:r>
            <a:endParaRPr lang="en-US" dirty="0"/>
          </a:p>
        </p:txBody>
      </p:sp>
      <p:sp>
        <p:nvSpPr>
          <p:cNvPr id="5" name="Content Placeholder 4"/>
          <p:cNvSpPr>
            <a:spLocks noGrp="1"/>
          </p:cNvSpPr>
          <p:nvPr>
            <p:ph idx="1"/>
          </p:nvPr>
        </p:nvSpPr>
        <p:spPr>
          <a:xfrm>
            <a:off x="443900" y="706581"/>
            <a:ext cx="11498718" cy="6026727"/>
          </a:xfrm>
        </p:spPr>
        <p:txBody>
          <a:bodyPr>
            <a:normAutofit lnSpcReduction="10000"/>
          </a:bodyPr>
          <a:lstStyle/>
          <a:p>
            <a:pPr indent="-457200"/>
            <a:r>
              <a:rPr lang="en-US" dirty="0" err="1"/>
              <a:t>Carlin,A</a:t>
            </a:r>
            <a:r>
              <a:rPr lang="en-US" dirty="0"/>
              <a:t>., </a:t>
            </a:r>
            <a:r>
              <a:rPr lang="en-US" dirty="0" err="1"/>
              <a:t>Guthrie,R</a:t>
            </a:r>
            <a:r>
              <a:rPr lang="en-US" dirty="0"/>
              <a:t>. (2004). Waking the dead: using interactive technology to engage passive listeners in the classroom. </a:t>
            </a:r>
            <a:r>
              <a:rPr lang="en-US" i="1" dirty="0"/>
              <a:t>Proceeding of the Tenth Americas Conference on Information System,</a:t>
            </a:r>
            <a:r>
              <a:rPr lang="en-US" dirty="0"/>
              <a:t> </a:t>
            </a:r>
            <a:r>
              <a:rPr lang="en-US" dirty="0" smtClean="0"/>
              <a:t>2952-2959</a:t>
            </a:r>
          </a:p>
          <a:p>
            <a:pPr indent="-457200"/>
            <a:r>
              <a:rPr lang="en-US" dirty="0"/>
              <a:t>Carver, L. B. (2016). Teacher </a:t>
            </a:r>
            <a:r>
              <a:rPr lang="en-US" dirty="0" smtClean="0"/>
              <a:t>perception </a:t>
            </a:r>
            <a:r>
              <a:rPr lang="en-US" dirty="0"/>
              <a:t>of </a:t>
            </a:r>
            <a:r>
              <a:rPr lang="en-US" dirty="0" smtClean="0"/>
              <a:t>barriers </a:t>
            </a:r>
            <a:r>
              <a:rPr lang="en-US" dirty="0"/>
              <a:t>and </a:t>
            </a:r>
            <a:r>
              <a:rPr lang="en-US" dirty="0" smtClean="0"/>
              <a:t>benefits </a:t>
            </a:r>
            <a:r>
              <a:rPr lang="en-US" dirty="0"/>
              <a:t>in K-12 </a:t>
            </a:r>
            <a:r>
              <a:rPr lang="en-US" dirty="0" smtClean="0"/>
              <a:t>technology </a:t>
            </a:r>
            <a:r>
              <a:rPr lang="en-US" dirty="0"/>
              <a:t>u</a:t>
            </a:r>
            <a:r>
              <a:rPr lang="en-US" dirty="0" smtClean="0"/>
              <a:t>sage</a:t>
            </a:r>
            <a:r>
              <a:rPr lang="en-US" dirty="0"/>
              <a:t>. </a:t>
            </a:r>
            <a:r>
              <a:rPr lang="en-US" i="1" dirty="0"/>
              <a:t>Turkish Online Journal Of Educational Technology - TOJET</a:t>
            </a:r>
            <a:r>
              <a:rPr lang="en-US" dirty="0"/>
              <a:t>, </a:t>
            </a:r>
            <a:r>
              <a:rPr lang="en-US" i="1" dirty="0"/>
              <a:t>15</a:t>
            </a:r>
            <a:r>
              <a:rPr lang="en-US" dirty="0"/>
              <a:t>(1), 110-116.</a:t>
            </a:r>
            <a:endParaRPr lang="en-US" dirty="0" smtClean="0"/>
          </a:p>
          <a:p>
            <a:pPr indent="-457200"/>
            <a:r>
              <a:rPr lang="en-US" dirty="0" err="1" smtClean="0"/>
              <a:t>Cicconi</a:t>
            </a:r>
            <a:r>
              <a:rPr lang="en-US" dirty="0"/>
              <a:t>, M. (2014). Vygotsky meets technology: A reinvention of collaboration in the early childhood </a:t>
            </a:r>
            <a:r>
              <a:rPr lang="en-US" dirty="0" smtClean="0"/>
              <a:t>mathematics      classroom</a:t>
            </a:r>
            <a:r>
              <a:rPr lang="en-US" dirty="0"/>
              <a:t>. </a:t>
            </a:r>
            <a:r>
              <a:rPr lang="en-US" i="1" dirty="0"/>
              <a:t>Early Childhood Education Journal</a:t>
            </a:r>
            <a:r>
              <a:rPr lang="en-US" dirty="0"/>
              <a:t>, </a:t>
            </a:r>
            <a:r>
              <a:rPr lang="en-US" i="1" dirty="0"/>
              <a:t>42</a:t>
            </a:r>
            <a:r>
              <a:rPr lang="en-US" dirty="0"/>
              <a:t>(1), 57-65. </a:t>
            </a:r>
            <a:r>
              <a:rPr lang="en-US" dirty="0" smtClean="0"/>
              <a:t>doi:10.1007/s10643-013-0582-9</a:t>
            </a:r>
          </a:p>
          <a:p>
            <a:pPr indent="-457200"/>
            <a:r>
              <a:rPr lang="en-US" dirty="0" err="1"/>
              <a:t>Cordes,C</a:t>
            </a:r>
            <a:r>
              <a:rPr lang="en-US" dirty="0"/>
              <a:t>., </a:t>
            </a:r>
            <a:r>
              <a:rPr lang="en-US" dirty="0" err="1"/>
              <a:t>Miller,E</a:t>
            </a:r>
            <a:r>
              <a:rPr lang="en-US" dirty="0"/>
              <a:t>. (2000). Fool’s gold: a critical look at computers in childhood. </a:t>
            </a:r>
            <a:r>
              <a:rPr lang="en-US" i="1" dirty="0"/>
              <a:t>Alliance for childhood, </a:t>
            </a:r>
            <a:r>
              <a:rPr lang="en-US" dirty="0" smtClean="0"/>
              <a:t>4-103</a:t>
            </a:r>
          </a:p>
          <a:p>
            <a:pPr indent="-457200"/>
            <a:r>
              <a:rPr lang="en-US" dirty="0"/>
              <a:t>Gardner, H. (2000). Technology remakes the schools. </a:t>
            </a:r>
            <a:r>
              <a:rPr lang="en-US" i="1" dirty="0"/>
              <a:t>Futurist</a:t>
            </a:r>
            <a:r>
              <a:rPr lang="en-US" dirty="0"/>
              <a:t>, </a:t>
            </a:r>
            <a:r>
              <a:rPr lang="en-US" i="1" dirty="0"/>
              <a:t>34</a:t>
            </a:r>
            <a:r>
              <a:rPr lang="en-US" dirty="0"/>
              <a:t>(2), 30-32</a:t>
            </a:r>
            <a:r>
              <a:rPr lang="en-US" dirty="0" smtClean="0"/>
              <a:t>.</a:t>
            </a:r>
          </a:p>
          <a:p>
            <a:pPr indent="-457200"/>
            <a:r>
              <a:rPr lang="en-US" dirty="0"/>
              <a:t>Facer, K. &amp; Selwyn N.(2014). The sociology of education and digital technology: past, present and future. </a:t>
            </a:r>
            <a:r>
              <a:rPr lang="en-US" i="1" dirty="0"/>
              <a:t>Oxford Review Of Education</a:t>
            </a:r>
            <a:r>
              <a:rPr lang="en-US" dirty="0"/>
              <a:t>, </a:t>
            </a:r>
            <a:r>
              <a:rPr lang="en-US" i="1" dirty="0"/>
              <a:t>40</a:t>
            </a:r>
            <a:r>
              <a:rPr lang="en-US" dirty="0"/>
              <a:t>(4), 482-496. </a:t>
            </a:r>
          </a:p>
          <a:p>
            <a:pPr indent="-457200"/>
            <a:r>
              <a:rPr lang="en-US" dirty="0" err="1" smtClean="0"/>
              <a:t>Gu</a:t>
            </a:r>
            <a:r>
              <a:rPr lang="en-US" dirty="0"/>
              <a:t>, X., Zhu, Y. &amp; </a:t>
            </a:r>
            <a:r>
              <a:rPr lang="en-US" dirty="0" err="1"/>
              <a:t>Guo</a:t>
            </a:r>
            <a:r>
              <a:rPr lang="en-US" dirty="0"/>
              <a:t>, X (2013). Meeting the “digital natives”: understanding the acceptance of technology in classrooms. </a:t>
            </a:r>
            <a:r>
              <a:rPr lang="en-US" i="1" dirty="0"/>
              <a:t>Educational Technology &amp; Society</a:t>
            </a:r>
            <a:r>
              <a:rPr lang="en-US" dirty="0"/>
              <a:t>, </a:t>
            </a:r>
            <a:r>
              <a:rPr lang="en-US" i="1" dirty="0"/>
              <a:t>16 </a:t>
            </a:r>
            <a:r>
              <a:rPr lang="en-US" dirty="0"/>
              <a:t>(1), 392–402. </a:t>
            </a:r>
            <a:endParaRPr lang="en-US" dirty="0" smtClean="0"/>
          </a:p>
          <a:p>
            <a:pPr indent="-457200"/>
            <a:r>
              <a:rPr lang="en-US" dirty="0" err="1"/>
              <a:t>Inan</a:t>
            </a:r>
            <a:r>
              <a:rPr lang="en-US" dirty="0"/>
              <a:t>, F. A., &amp; </a:t>
            </a:r>
            <a:r>
              <a:rPr lang="en-US" dirty="0" err="1"/>
              <a:t>Lowther</a:t>
            </a:r>
            <a:r>
              <a:rPr lang="en-US" dirty="0"/>
              <a:t>, D. L. (2010). Factors affecting technology integration in K-12 classrooms: a path model. </a:t>
            </a:r>
            <a:r>
              <a:rPr lang="en-US" i="1" dirty="0"/>
              <a:t>Educational Technology Research &amp; Development</a:t>
            </a:r>
            <a:r>
              <a:rPr lang="en-US" dirty="0"/>
              <a:t>, </a:t>
            </a:r>
            <a:r>
              <a:rPr lang="en-US" i="1" dirty="0"/>
              <a:t>58</a:t>
            </a:r>
            <a:r>
              <a:rPr lang="en-US" dirty="0"/>
              <a:t>(2),</a:t>
            </a:r>
            <a:endParaRPr lang="en-US" dirty="0" smtClean="0"/>
          </a:p>
          <a:p>
            <a:pPr indent="-457200"/>
            <a:r>
              <a:rPr lang="en-US" dirty="0"/>
              <a:t>Means, B., Olson, K., &amp; Singh, R. (1995). Beyond the classroom: restructuring schools with technology. </a:t>
            </a:r>
            <a:r>
              <a:rPr lang="en-US" i="1" dirty="0"/>
              <a:t>The Phi Delta </a:t>
            </a:r>
            <a:r>
              <a:rPr lang="en-US" i="1" dirty="0" err="1"/>
              <a:t>Kappan</a:t>
            </a:r>
            <a:r>
              <a:rPr lang="en-US" i="1" dirty="0"/>
              <a:t>,</a:t>
            </a:r>
            <a:r>
              <a:rPr lang="en-US" dirty="0"/>
              <a:t> </a:t>
            </a:r>
            <a:r>
              <a:rPr lang="en-US" i="1" dirty="0"/>
              <a:t>77</a:t>
            </a:r>
            <a:r>
              <a:rPr lang="en-US" dirty="0"/>
              <a:t>(1), 69-72</a:t>
            </a:r>
            <a:r>
              <a:rPr lang="en-US" dirty="0" smtClean="0"/>
              <a:t>.</a:t>
            </a:r>
          </a:p>
          <a:p>
            <a:pPr indent="-457200"/>
            <a:r>
              <a:rPr lang="en-US" dirty="0" err="1"/>
              <a:t>Schmid</a:t>
            </a:r>
            <a:r>
              <a:rPr lang="en-US" dirty="0"/>
              <a:t>, E. C. (2008). Potential pedagogical benefits and drawbacks of multimedia use in the English language classroom equipped with interactive whiteboard technology. </a:t>
            </a:r>
            <a:r>
              <a:rPr lang="en-US" i="1" dirty="0"/>
              <a:t>Computers &amp; Education</a:t>
            </a:r>
            <a:r>
              <a:rPr lang="en-US" dirty="0"/>
              <a:t>, </a:t>
            </a:r>
            <a:r>
              <a:rPr lang="en-US" i="1" dirty="0"/>
              <a:t>51</a:t>
            </a:r>
            <a:r>
              <a:rPr lang="en-US" dirty="0"/>
              <a:t>(4), 1553-1568</a:t>
            </a:r>
            <a:r>
              <a:rPr lang="en-US" dirty="0" smtClean="0"/>
              <a:t>.</a:t>
            </a:r>
          </a:p>
          <a:p>
            <a:pPr indent="-457200"/>
            <a:endParaRPr lang="en-US" dirty="0"/>
          </a:p>
          <a:p>
            <a:pPr indent="-457200"/>
            <a:endParaRPr lang="en-US" dirty="0"/>
          </a:p>
          <a:p>
            <a:pPr indent="-457200"/>
            <a:endParaRPr lang="en-US" dirty="0"/>
          </a:p>
          <a:p>
            <a:endParaRPr lang="en-US" dirty="0"/>
          </a:p>
        </p:txBody>
      </p:sp>
    </p:spTree>
    <p:extLst>
      <p:ext uri="{BB962C8B-B14F-4D97-AF65-F5344CB8AC3E}">
        <p14:creationId xmlns:p14="http://schemas.microsoft.com/office/powerpoint/2010/main" val="1229208767"/>
      </p:ext>
    </p:extLst>
  </p:cSld>
  <p:clrMapOvr>
    <a:masterClrMapping/>
  </p:clrMapOvr>
</p:sld>
</file>

<file path=ppt/theme/theme1.xml><?xml version="1.0" encoding="utf-8"?>
<a:theme xmlns:a="http://schemas.openxmlformats.org/drawingml/2006/main" name="Parcel">
  <a:themeElements>
    <a:clrScheme name="Blue">
      <a:dk1>
        <a:sysClr val="windowText" lastClr="000000"/>
      </a:dk1>
      <a:lt1>
        <a:sysClr val="window" lastClr="FFFFFF"/>
      </a:lt1>
      <a:dk2>
        <a:srgbClr val="17406D"/>
      </a:dk2>
      <a:lt2>
        <a:srgbClr val="DBEF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A425FB89-E954-4A2A-81DC-D90804A94DBA}"/>
    </a:ext>
  </a:extLst>
</a:theme>
</file>

<file path=docProps/app.xml><?xml version="1.0" encoding="utf-8"?>
<Properties xmlns="http://schemas.openxmlformats.org/officeDocument/2006/extended-properties" xmlns:vt="http://schemas.openxmlformats.org/officeDocument/2006/docPropsVTypes">
  <Template>Parcel</Template>
  <TotalTime>142</TotalTime>
  <Words>1658</Words>
  <Application>Microsoft Macintosh PowerPoint</Application>
  <PresentationFormat>Widescreen</PresentationFormat>
  <Paragraphs>46</Paragraphs>
  <Slides>8</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8</vt:i4>
      </vt:variant>
    </vt:vector>
  </HeadingPairs>
  <TitlesOfParts>
    <vt:vector size="11" baseType="lpstr">
      <vt:lpstr>Gill Sans MT</vt:lpstr>
      <vt:lpstr>Arial</vt:lpstr>
      <vt:lpstr>Parcel</vt:lpstr>
      <vt:lpstr>Does technology integration help with student achievement in math?</vt:lpstr>
      <vt:lpstr>Table of Contents:  Introduction:  - Statement of the problem  -Review of Related Literature  - Statement of the Hypothesis            </vt:lpstr>
      <vt:lpstr>PowerPoint Presentation</vt:lpstr>
      <vt:lpstr>Review of Related Literature</vt:lpstr>
      <vt:lpstr>Related Literature Continued</vt:lpstr>
      <vt:lpstr>Related Literature Continued</vt:lpstr>
      <vt:lpstr>Hypothesis</vt:lpstr>
      <vt:lpstr>References</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Does technology integration help with student achievement in math?</dc:title>
  <dc:creator>Yvonne Castillo</dc:creator>
  <cp:lastModifiedBy>Yvonne Castillo</cp:lastModifiedBy>
  <cp:revision>15</cp:revision>
  <cp:lastPrinted>2016-10-17T21:18:20Z</cp:lastPrinted>
  <dcterms:created xsi:type="dcterms:W3CDTF">2016-10-12T20:12:35Z</dcterms:created>
  <dcterms:modified xsi:type="dcterms:W3CDTF">2016-10-18T00:09:42Z</dcterms:modified>
</cp:coreProperties>
</file>

<file path=docProps/thumbnail.jpeg>
</file>